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6" r:id="rId5"/>
    <p:sldId id="265" r:id="rId6"/>
    <p:sldId id="257" r:id="rId7"/>
    <p:sldId id="264" r:id="rId8"/>
    <p:sldId id="263" r:id="rId9"/>
    <p:sldId id="267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88" autoAdjust="0"/>
    <p:restoredTop sz="94662" autoAdjust="0"/>
  </p:normalViewPr>
  <p:slideViewPr>
    <p:cSldViewPr>
      <p:cViewPr>
        <p:scale>
          <a:sx n="100" d="100"/>
          <a:sy n="100" d="100"/>
        </p:scale>
        <p:origin x="-516" y="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03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53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0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5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4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45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954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91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0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492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88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97D65-57A7-489B-B43F-E2024697AC76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8A5F7-1770-4D81-8F47-3A87EFFDB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531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iriratann2008@hotmail.co.th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โรงพยาบาลยางชุมน้อย</a:t>
            </a:r>
            <a:br>
              <a:rPr lang="th-TH" dirty="0" smtClean="0"/>
            </a:br>
            <a:r>
              <a:rPr lang="th-TH" dirty="0" smtClean="0"/>
              <a:t>ขนาด </a:t>
            </a:r>
            <a:r>
              <a:rPr lang="en-US" dirty="0" smtClean="0"/>
              <a:t>30 </a:t>
            </a:r>
            <a:r>
              <a:rPr lang="th-TH" dirty="0" smtClean="0"/>
              <a:t>เตียง</a:t>
            </a:r>
            <a:br>
              <a:rPr lang="th-TH" dirty="0" smtClean="0"/>
            </a:br>
            <a:r>
              <a:rPr lang="th-TH" dirty="0" smtClean="0"/>
              <a:t>จังหวัด ศรีสะ</a:t>
            </a:r>
            <a:r>
              <a:rPr lang="th-TH" dirty="0" err="1" smtClean="0"/>
              <a:t>เกษ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th-TH" b="1" dirty="0"/>
              <a:t>ชื่อผู้</a:t>
            </a:r>
            <a:r>
              <a:rPr lang="th-TH" b="1" dirty="0" smtClean="0"/>
              <a:t>ติดต่อ นาย</a:t>
            </a:r>
            <a:r>
              <a:rPr lang="th-TH" b="1" dirty="0" err="1" smtClean="0"/>
              <a:t>สุทัต</a:t>
            </a:r>
            <a:r>
              <a:rPr lang="th-TH" b="1" dirty="0" smtClean="0"/>
              <a:t> ปิ่นหอม</a:t>
            </a:r>
            <a:r>
              <a:rPr lang="th-TH" dirty="0"/>
              <a:t>	</a:t>
            </a:r>
            <a:endParaRPr lang="th-TH" dirty="0" smtClean="0"/>
          </a:p>
          <a:p>
            <a:pPr algn="l"/>
            <a:r>
              <a:rPr lang="th-TH" dirty="0" smtClean="0"/>
              <a:t>งาน ควบคุมโรคติดต่อ</a:t>
            </a:r>
          </a:p>
          <a:p>
            <a:pPr algn="l"/>
            <a:r>
              <a:rPr lang="th-TH" b="1" dirty="0" smtClean="0"/>
              <a:t>โทรศัพท์</a:t>
            </a:r>
            <a:r>
              <a:rPr lang="th-TH" dirty="0"/>
              <a:t>	</a:t>
            </a:r>
            <a:r>
              <a:rPr lang="en-US" dirty="0" smtClean="0"/>
              <a:t>096-2424520 , 085-3052017</a:t>
            </a:r>
            <a:r>
              <a:rPr lang="th-TH" dirty="0" smtClean="0"/>
              <a:t>   </a:t>
            </a:r>
            <a:endParaRPr lang="en-US" dirty="0"/>
          </a:p>
          <a:p>
            <a:pPr algn="l"/>
            <a:r>
              <a:rPr lang="th-TH" u="sng" dirty="0" smtClean="0">
                <a:hlinkClick r:id="rId2"/>
              </a:rPr>
              <a:t>อีเมล์</a:t>
            </a:r>
            <a:r>
              <a:rPr lang="th-TH" u="sng" dirty="0" smtClean="0"/>
              <a:t> </a:t>
            </a:r>
            <a:r>
              <a:rPr lang="en-US" u="sng" dirty="0" smtClean="0"/>
              <a:t>sutut_cdc@hotmail.com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79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บทเรียนที่ได้รับ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จากการทบทวนการดูแลผู้ป่วยพบว่า ผู้ป่วยที่เสียชีวิตส่วนมากเกิดจากการเข้าสู่ระบบการดูแลช้า เป็นผลให้ระดับภูมิต้านทาน</a:t>
            </a:r>
            <a:r>
              <a:rPr lang="en-US" dirty="0"/>
              <a:t>(cd4)</a:t>
            </a:r>
            <a:r>
              <a:rPr lang="th-TH" dirty="0"/>
              <a:t>เมื่อเข้าสู่ระบบต่ำกว่า </a:t>
            </a:r>
            <a:r>
              <a:rPr lang="en-US" dirty="0" smtClean="0"/>
              <a:t>100 </a:t>
            </a:r>
            <a:r>
              <a:rPr lang="th-TH" dirty="0" smtClean="0"/>
              <a:t>ทำให้การดูแล </a:t>
            </a:r>
            <a:r>
              <a:rPr lang="en-US" dirty="0" smtClean="0"/>
              <a:t>TB/HIV </a:t>
            </a:r>
            <a:r>
              <a:rPr lang="th-TH" dirty="0" smtClean="0"/>
              <a:t>เกิดปัญหา</a:t>
            </a:r>
          </a:p>
          <a:p>
            <a:r>
              <a:rPr lang="th-TH" dirty="0" smtClean="0"/>
              <a:t>ผู้ป่วย </a:t>
            </a:r>
            <a:r>
              <a:rPr lang="en-US" dirty="0" smtClean="0"/>
              <a:t>TB/HIV </a:t>
            </a:r>
            <a:r>
              <a:rPr lang="th-TH" dirty="0" smtClean="0"/>
              <a:t>ทั้งหมดยังถูกค้นพบจากคลินิก </a:t>
            </a:r>
            <a:r>
              <a:rPr lang="en-US" dirty="0" smtClean="0"/>
              <a:t>ARV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80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ประเด็นการพัฒนาต่อเนื่อง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h-TH" dirty="0"/>
              <a:t>การให้ข้อมูลผู้ป่วยและญาติโดยเภสัชกรและ เจ้าหน้าที่ </a:t>
            </a:r>
            <a:r>
              <a:rPr lang="en-US" dirty="0" smtClean="0"/>
              <a:t>TB/ARV </a:t>
            </a:r>
            <a:r>
              <a:rPr lang="en-US" dirty="0"/>
              <a:t>clinic </a:t>
            </a:r>
            <a:r>
              <a:rPr lang="th-TH" dirty="0"/>
              <a:t>เพื่อเฝ้าระวังภาวะแทรกซ้อนและการกลับมารับบริการเมื่อเกิดภาวะแทรกซ้อนจากการรักษา</a:t>
            </a:r>
            <a:endParaRPr lang="en-US" dirty="0"/>
          </a:p>
          <a:p>
            <a:r>
              <a:rPr lang="th-TH" dirty="0"/>
              <a:t>การประสานงานระหว่าง </a:t>
            </a:r>
            <a:r>
              <a:rPr lang="en-US" dirty="0" smtClean="0"/>
              <a:t>TB/ARV </a:t>
            </a:r>
            <a:r>
              <a:rPr lang="en-US" dirty="0"/>
              <a:t>clinic </a:t>
            </a:r>
            <a:r>
              <a:rPr lang="th-TH" dirty="0"/>
              <a:t>กับเจ้าหน้าที่โรงพยาบาลส่งเสริมสุขภาพตำบลและ</a:t>
            </a:r>
            <a:r>
              <a:rPr lang="th-TH" dirty="0" smtClean="0"/>
              <a:t>อาสาสมัคร</a:t>
            </a:r>
            <a:r>
              <a:rPr lang="th-TH" dirty="0"/>
              <a:t>ศูนย์องค์รวมกลุ่มสายใยใจในการติดตามดูแล</a:t>
            </a:r>
            <a:r>
              <a:rPr lang="th-TH" dirty="0" smtClean="0"/>
              <a:t>ผู้ป่วย</a:t>
            </a:r>
            <a:r>
              <a:rPr lang="en-US" dirty="0" smtClean="0"/>
              <a:t>TB/HIV</a:t>
            </a:r>
            <a:r>
              <a:rPr lang="th-TH" dirty="0" smtClean="0"/>
              <a:t>ทุกราย</a:t>
            </a:r>
          </a:p>
          <a:p>
            <a:r>
              <a:rPr lang="th-TH" dirty="0"/>
              <a:t>พัฒนาเครือข่ายโรงพยาบาลส่งเสริมสุขภาพตำบลในการให้คำปรึกษาและส่งตรวจเลือดกลุ่มเสี่ยง เพื่อนำผู้ป่วยและผู้ติดเชื้อ</a:t>
            </a:r>
            <a:r>
              <a:rPr lang="th-TH" dirty="0" err="1"/>
              <a:t>เอช</a:t>
            </a:r>
            <a:r>
              <a:rPr lang="th-TH" dirty="0"/>
              <a:t>ไอวีเข้าสู่ระบบการดูแล และมีความสามารถในการให้คำปรึกษาผู้ป่วยที่เริ่มรับการรักษา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26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th-TH" b="1" dirty="0"/>
              <a:t>บริบท / ภาพรวม / สภาพ</a:t>
            </a:r>
            <a:r>
              <a:rPr lang="th-TH" b="1" dirty="0" smtClean="0"/>
              <a:t>ปัญหา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อำเภอยางชุมน้อย จังหวัดศรีสะ</a:t>
            </a:r>
            <a:r>
              <a:rPr lang="th-TH" dirty="0" err="1" smtClean="0"/>
              <a:t>เกษ</a:t>
            </a:r>
            <a:r>
              <a:rPr lang="th-TH" dirty="0" smtClean="0"/>
              <a:t> เป็นอำเภอทีพบปัญหาผู้ป่วย </a:t>
            </a:r>
            <a:r>
              <a:rPr lang="en-US" dirty="0" smtClean="0"/>
              <a:t>TB/HIV </a:t>
            </a:r>
            <a:r>
              <a:rPr lang="th-TH" dirty="0" smtClean="0"/>
              <a:t>ตั้งแต่ปี งบประมาณ </a:t>
            </a:r>
            <a:r>
              <a:rPr lang="en-US" dirty="0" smtClean="0"/>
              <a:t>2541 </a:t>
            </a:r>
            <a:r>
              <a:rPr lang="th-TH" dirty="0" smtClean="0"/>
              <a:t>และเป็นสาเหตุเสียชีวิตอันดับต้นๆ ของผู้ป่วย </a:t>
            </a:r>
            <a:r>
              <a:rPr lang="en-US" dirty="0" smtClean="0"/>
              <a:t>TB </a:t>
            </a:r>
            <a:r>
              <a:rPr lang="th-TH" dirty="0" smtClean="0"/>
              <a:t>ทั้งหมด </a:t>
            </a:r>
          </a:p>
          <a:p>
            <a:r>
              <a:rPr lang="th-TH" dirty="0" smtClean="0"/>
              <a:t>ปี </a:t>
            </a:r>
            <a:r>
              <a:rPr lang="en-US" dirty="0" smtClean="0"/>
              <a:t>2546 </a:t>
            </a:r>
            <a:r>
              <a:rPr lang="th-TH" dirty="0" smtClean="0"/>
              <a:t>เริ่มมีการให้ยา </a:t>
            </a:r>
            <a:r>
              <a:rPr lang="en-US" dirty="0" smtClean="0"/>
              <a:t>ARV </a:t>
            </a:r>
            <a:r>
              <a:rPr lang="th-TH" dirty="0" smtClean="0"/>
              <a:t>กับผู้ป่วย </a:t>
            </a:r>
            <a:r>
              <a:rPr lang="en-US" dirty="0" smtClean="0"/>
              <a:t>TB </a:t>
            </a:r>
            <a:r>
              <a:rPr lang="th-TH" dirty="0" smtClean="0"/>
              <a:t>ทำให้สถานการณ์การเสียชีวิตของ</a:t>
            </a:r>
            <a:r>
              <a:rPr lang="th-TH" dirty="0" err="1" smtClean="0"/>
              <a:t>ผู่</a:t>
            </a:r>
            <a:r>
              <a:rPr lang="th-TH" dirty="0" smtClean="0"/>
              <a:t>ป่วยลดลงบ้าง</a:t>
            </a:r>
          </a:p>
          <a:p>
            <a:r>
              <a:rPr lang="th-TH" dirty="0" smtClean="0"/>
              <a:t>สภาพปัญหาที่ยังพบ คือผู้ป่วย </a:t>
            </a:r>
            <a:r>
              <a:rPr lang="en-US" dirty="0" smtClean="0"/>
              <a:t>TB/HIV </a:t>
            </a:r>
            <a:r>
              <a:rPr lang="th-TH" dirty="0" smtClean="0"/>
              <a:t>ยังเข้าสู่ระบบการรักษาค่อนข้างช้าทำให้มี ระดับ </a:t>
            </a:r>
            <a:r>
              <a:rPr lang="en-US" dirty="0" smtClean="0"/>
              <a:t>CD4 </a:t>
            </a:r>
            <a:r>
              <a:rPr lang="th-TH" dirty="0" smtClean="0"/>
              <a:t>ที่ต่ำมากทำให้เกิดปัญหาจากการรักษา</a:t>
            </a:r>
          </a:p>
        </p:txBody>
      </p:sp>
    </p:spTree>
    <p:extLst>
      <p:ext uri="{BB962C8B-B14F-4D97-AF65-F5344CB8AC3E}">
        <p14:creationId xmlns:p14="http://schemas.microsoft.com/office/powerpoint/2010/main" val="423597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จำนวนผู้ป่วย</a:t>
            </a:r>
            <a:r>
              <a:rPr lang="en-US" dirty="0" smtClean="0"/>
              <a:t>TB/HIV</a:t>
            </a:r>
            <a:r>
              <a:rPr lang="th-TH" dirty="0" smtClean="0"/>
              <a:t>ปี </a:t>
            </a:r>
            <a:r>
              <a:rPr lang="en-US" dirty="0" smtClean="0"/>
              <a:t>2541-2558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937735"/>
              </p:ext>
            </p:extLst>
          </p:nvPr>
        </p:nvGraphicFramePr>
        <p:xfrm>
          <a:off x="457200" y="1600200"/>
          <a:ext cx="822960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463040"/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ปี</a:t>
                      </a:r>
                      <a:r>
                        <a:rPr lang="th-TH" baseline="0" dirty="0" smtClean="0"/>
                        <a:t> งบประมาณ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TB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TB/HIV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TB/HIV</a:t>
                      </a:r>
                      <a:r>
                        <a:rPr lang="th-TH" dirty="0" smtClean="0"/>
                        <a:t>รับ</a:t>
                      </a:r>
                      <a:r>
                        <a:rPr lang="en-US" dirty="0" smtClean="0"/>
                        <a:t>ARV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TB/HIV</a:t>
                      </a:r>
                      <a:r>
                        <a:rPr lang="th-TH" dirty="0" smtClean="0"/>
                        <a:t>เสียชีวิต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2541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72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2542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2543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2544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2545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2546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79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2547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2548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106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2549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th-TH" dirty="0" smtClean="0"/>
                        <a:t>(เสียชีวิตก่อนเริ่ม</a:t>
                      </a:r>
                      <a:r>
                        <a:rPr lang="en-US" dirty="0" smtClean="0"/>
                        <a:t>ARV</a:t>
                      </a:r>
                      <a:r>
                        <a:rPr lang="th-TH" dirty="0" smtClean="0"/>
                        <a:t>)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2550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</a:t>
                      </a:r>
                      <a:r>
                        <a:rPr lang="th-TH" dirty="0" smtClean="0"/>
                        <a:t>(เสียชีวิตก่อนเริ่ม</a:t>
                      </a:r>
                      <a:r>
                        <a:rPr lang="en-US" dirty="0" smtClean="0"/>
                        <a:t>ARV</a:t>
                      </a:r>
                      <a:r>
                        <a:rPr lang="th-TH" dirty="0" smtClean="0"/>
                        <a:t>)</a:t>
                      </a:r>
                    </a:p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028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จำนวนผู้ป่วย</a:t>
            </a:r>
            <a:r>
              <a:rPr lang="en-US" dirty="0" smtClean="0"/>
              <a:t>TB/HIV</a:t>
            </a:r>
            <a:r>
              <a:rPr lang="th-TH" dirty="0" smtClean="0"/>
              <a:t>ปี </a:t>
            </a:r>
            <a:r>
              <a:rPr lang="en-US" dirty="0" smtClean="0"/>
              <a:t>2541-2558</a:t>
            </a:r>
            <a:r>
              <a:rPr lang="th-TH" dirty="0" smtClean="0"/>
              <a:t>(ต่อ)</a:t>
            </a:r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4996105"/>
              </p:ext>
            </p:extLst>
          </p:nvPr>
        </p:nvGraphicFramePr>
        <p:xfrm>
          <a:off x="457200" y="1600200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463040"/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th-TH" dirty="0" smtClean="0"/>
                        <a:t>ปี</a:t>
                      </a:r>
                      <a:r>
                        <a:rPr lang="th-TH" baseline="0" dirty="0" smtClean="0"/>
                        <a:t> งบประมาณ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TB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TB/HIV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TB/HIV</a:t>
                      </a:r>
                      <a:r>
                        <a:rPr lang="th-TH" dirty="0" smtClean="0"/>
                        <a:t>รับ</a:t>
                      </a:r>
                      <a:r>
                        <a:rPr lang="en-US" dirty="0" smtClean="0"/>
                        <a:t>ARV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TB/HIV</a:t>
                      </a:r>
                      <a:r>
                        <a:rPr lang="th-TH" dirty="0" smtClean="0"/>
                        <a:t>เสียชีวิต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2551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</a:t>
                      </a:r>
                      <a:r>
                        <a:rPr lang="th-TH" dirty="0" smtClean="0"/>
                        <a:t>(เสียชีวิตก่อนเริ่ม</a:t>
                      </a:r>
                      <a:r>
                        <a:rPr lang="en-US" dirty="0" smtClean="0"/>
                        <a:t>ARV</a:t>
                      </a:r>
                      <a:r>
                        <a:rPr lang="th-TH" dirty="0" smtClean="0"/>
                        <a:t>)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2552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th-TH" dirty="0" smtClean="0"/>
                        <a:t>(มีอาการป่วยมาก)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2553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</a:t>
                      </a:r>
                      <a:r>
                        <a:rPr lang="th-TH" dirty="0" smtClean="0"/>
                        <a:t>(เสียชีวิตก่อนเริ่ม</a:t>
                      </a:r>
                      <a:r>
                        <a:rPr lang="en-US" dirty="0" smtClean="0"/>
                        <a:t>ARV</a:t>
                      </a:r>
                      <a:r>
                        <a:rPr lang="th-TH" dirty="0" smtClean="0"/>
                        <a:t>)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2554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2555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</a:t>
                      </a:r>
                      <a:r>
                        <a:rPr lang="th-TH" dirty="0" smtClean="0"/>
                        <a:t>(มีอาการป่วยมาก)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2556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2557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2558</a:t>
                      </a:r>
                      <a:r>
                        <a:rPr lang="th-TH" dirty="0" smtClean="0"/>
                        <a:t>(</a:t>
                      </a:r>
                      <a:r>
                        <a:rPr lang="en-US" dirty="0" smtClean="0"/>
                        <a:t>1-3/2558</a:t>
                      </a:r>
                      <a:r>
                        <a:rPr lang="th-TH" dirty="0" smtClean="0"/>
                        <a:t>)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9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การวัดผลและผลของการ</a:t>
            </a:r>
            <a:r>
              <a:rPr lang="th-TH" b="1" dirty="0" smtClean="0"/>
              <a:t>เปลี่ยนแปลง </a:t>
            </a:r>
            <a:br>
              <a:rPr lang="th-TH" b="1" dirty="0" smtClean="0"/>
            </a:br>
            <a:r>
              <a:rPr lang="th-TH" b="1" dirty="0" smtClean="0"/>
              <a:t>ถ้าทำได้ขอตัวเลข 3 ปีย้อนหลัง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9050847"/>
              </p:ext>
            </p:extLst>
          </p:nvPr>
        </p:nvGraphicFramePr>
        <p:xfrm>
          <a:off x="228600" y="1447803"/>
          <a:ext cx="8686800" cy="52478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3600"/>
                <a:gridCol w="520700"/>
                <a:gridCol w="2413000"/>
                <a:gridCol w="482600"/>
                <a:gridCol w="2451100"/>
                <a:gridCol w="685800"/>
              </a:tblGrid>
              <a:tr h="204664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1" u="none" strike="noStrike" dirty="0">
                          <a:effectLst/>
                          <a:cs typeface="+mn-cs"/>
                        </a:rPr>
                        <a:t>ฝั่ง </a:t>
                      </a:r>
                      <a:r>
                        <a:rPr lang="en-US" sz="1200" b="1" u="none" strike="noStrike" dirty="0">
                          <a:effectLst/>
                          <a:cs typeface="+mn-cs"/>
                        </a:rPr>
                        <a:t>HIV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1" u="none" strike="noStrike" dirty="0">
                          <a:effectLst/>
                          <a:cs typeface="+mn-cs"/>
                        </a:rPr>
                        <a:t>คน (%)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ฝั่ง </a:t>
                      </a:r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TB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คน (%)</a:t>
                      </a:r>
                      <a:endParaRPr lang="th-TH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227932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dirty="0">
                          <a:effectLst/>
                          <a:cs typeface="+mn-cs"/>
                        </a:rPr>
                        <a:t>จำนวนผู้ติดเชื้อเอชไอวีที่ขึ้นทะเบียนการรักษาในปี 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2555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66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(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100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effectLst/>
                          <a:cs typeface="+mn-cs"/>
                        </a:rPr>
                        <a:t>จำนวนผู้ป่วยวัณโรคที่ขึ้นทะเบียนการรักษาในปี 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2555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76 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(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100%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683798"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effectLst/>
                          <a:cs typeface="+mn-cs"/>
                        </a:rPr>
                        <a:t>1. ผู้ติดเชื้อเอชไอวีที่ขึ้นทะเบียนได้รับการตรวจคัด กรองวัณโรค (รายใหม่ </a:t>
                      </a:r>
                      <a:r>
                        <a:rPr lang="en-US" sz="1200" u="none" strike="noStrike" dirty="0">
                          <a:effectLst/>
                          <a:cs typeface="+mn-cs"/>
                        </a:rPr>
                        <a:t>CXR+</a:t>
                      </a:r>
                      <a:r>
                        <a:rPr lang="th-TH" sz="1200" u="none" strike="noStrike" dirty="0">
                          <a:effectLst/>
                          <a:cs typeface="+mn-cs"/>
                        </a:rPr>
                        <a:t>ซักประวัติทุกราย รายเก่าซักประวัติ ทุกครั้งที่มารพ.) 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8+58</a:t>
                      </a:r>
                      <a:endParaRPr lang="th-TH" sz="1200" u="none" strike="noStrike" dirty="0" smtClean="0">
                        <a:effectLst/>
                        <a:cs typeface="+mn-cs"/>
                      </a:endParaRPr>
                    </a:p>
                    <a:p>
                      <a:pPr algn="l" fontAlgn="ctr"/>
                      <a:r>
                        <a:rPr lang="th-TH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(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100</a:t>
                      </a:r>
                      <a:r>
                        <a:rPr lang="th-TH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effectLst/>
                          <a:cs typeface="+mn-cs"/>
                        </a:rPr>
                        <a:t>จำนวนผู้ป่วยวัณโรคที่ขึ้นทะเบียนการรักษาในปีได้รับการตรวจเลือดคัดกรองเอชไอวี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70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(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92.1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5586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>
                          <a:effectLst/>
                          <a:cs typeface="+mn-cs"/>
                        </a:rPr>
                        <a:t>2. ผู้ติดเชื้อเอชไอวีที่ขึ้นทะเบียนได้รับการตรวจคัด กรองวัณโรคพบป่วยวัณโรค </a:t>
                      </a:r>
                      <a:endParaRPr lang="th-TH" sz="1200" b="0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6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(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9.09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+mn-cs"/>
                        </a:rPr>
                        <a:t>TB/HIV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คน (%)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effectLst/>
                          <a:cs typeface="+mn-cs"/>
                        </a:rPr>
                        <a:t>จำนวนผู้ป่วยวัณโรคที่ขึ้นทะเบียนการรักษาพบผลเลือดเอชไอวี </a:t>
                      </a:r>
                      <a:r>
                        <a:rPr lang="en-US" sz="1200" u="none" strike="noStrike" dirty="0">
                          <a:effectLst/>
                          <a:cs typeface="+mn-cs"/>
                        </a:rPr>
                        <a:t>positive (</a:t>
                      </a:r>
                      <a:r>
                        <a:rPr lang="th-TH" sz="1200" u="none" strike="noStrike" dirty="0">
                          <a:effectLst/>
                          <a:cs typeface="+mn-cs"/>
                        </a:rPr>
                        <a:t>คิดร้อยละต่อผู้ป่วยทั้งหมด)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99748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จำนวนผู้ป่วยวัณโรคที่ขึ้นทะเบียนการรักษาพบผลเลือด</a:t>
                      </a:r>
                      <a:r>
                        <a:rPr lang="th-TH" sz="1200" u="none" strike="noStrike" dirty="0" err="1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เอช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ไอวี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positive 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ได้รับการตรวจ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CD4 (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คิดร้อยละต่อผู้ป่วย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HIV positive)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6</a:t>
                      </a:r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(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100</a:t>
                      </a:r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59974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จำนวนผู้ป่วยวัณโรคและเอชไอวี ได้รับยาต้านไวรัสตามเกณฑ์การรักษา(คิดต่อจำนวนผู้ป่วย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HIV positive)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6</a:t>
                      </a:r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(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100</a:t>
                      </a:r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68379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จำนวนผู้ป่วยวัณโรคและเอชไอวี ได้รับยาป้องกันโรคแทรกซ้อนตามแผนการรักษาตามเกณฑ์การรักษา (คิดต่อผู้ป่วยตามเกณฑ์ที่จะต้องรับยา </a:t>
                      </a:r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OI)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6</a:t>
                      </a:r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(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100</a:t>
                      </a:r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68379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ผู้ป่วยวัณโรคและเอชไอวีได้รับยาต้านไวรัสภายใน 2-8  อาทิตย์ตามเกณฑ์ประเทศ (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CD4&lt;50 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ภายใน 2 สัปดาห์,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CD4&gt; 50 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ภายใน 2-8 สัปดาห์ )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6</a:t>
                      </a:r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(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100</a:t>
                      </a:r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28024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จำนวนผู้ป่วยวัณโรคและเอชไอวี เสียชีวิตในปีที่ประเมิน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/>
                          <a:cs typeface="+mn-cs"/>
                        </a:rPr>
                        <a:t>3</a:t>
                      </a:r>
                      <a:r>
                        <a:rPr lang="th-TH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/>
                          <a:cs typeface="+mn-cs"/>
                        </a:rPr>
                        <a:t>(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/>
                          <a:cs typeface="+mn-cs"/>
                        </a:rPr>
                        <a:t>50</a:t>
                      </a:r>
                      <a:r>
                        <a:rPr lang="th-TH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/>
                          <a:cs typeface="+mn-cs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45586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ค่ามัธยฐานระยะเวลาในการเริ่มยาต้านไวรัส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Median time(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วัน)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16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22793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Median CD4 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ของผู้ป่วยวัณโรคและเอชไอวี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75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680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การวัดผลและผลของการ</a:t>
            </a:r>
            <a:r>
              <a:rPr lang="th-TH" b="1" dirty="0" smtClean="0"/>
              <a:t>เปลี่ยนแปลง </a:t>
            </a:r>
            <a:br>
              <a:rPr lang="th-TH" b="1" dirty="0" smtClean="0"/>
            </a:br>
            <a:r>
              <a:rPr lang="th-TH" b="1" dirty="0" smtClean="0"/>
              <a:t>ถ้าทำได้ขอตัวเลข 3 ปีย้อนหลัง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2236853"/>
              </p:ext>
            </p:extLst>
          </p:nvPr>
        </p:nvGraphicFramePr>
        <p:xfrm>
          <a:off x="228600" y="1447803"/>
          <a:ext cx="8686800" cy="52478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7400"/>
                <a:gridCol w="596900"/>
                <a:gridCol w="2413000"/>
                <a:gridCol w="482600"/>
                <a:gridCol w="2603500"/>
                <a:gridCol w="533400"/>
              </a:tblGrid>
              <a:tr h="204664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1" u="none" strike="noStrike" dirty="0">
                          <a:effectLst/>
                          <a:cs typeface="+mn-cs"/>
                        </a:rPr>
                        <a:t>ฝั่ง </a:t>
                      </a:r>
                      <a:r>
                        <a:rPr lang="en-US" sz="1200" b="1" u="none" strike="noStrike" dirty="0">
                          <a:effectLst/>
                          <a:cs typeface="+mn-cs"/>
                        </a:rPr>
                        <a:t>HIV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1" u="none" strike="noStrike" dirty="0">
                          <a:effectLst/>
                          <a:cs typeface="+mn-cs"/>
                        </a:rPr>
                        <a:t>คน (%)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ฝั่ง </a:t>
                      </a:r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TB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คน (%)</a:t>
                      </a:r>
                      <a:endParaRPr lang="th-TH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227932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dirty="0">
                          <a:effectLst/>
                          <a:cs typeface="+mn-cs"/>
                        </a:rPr>
                        <a:t>จำนวนผู้ติดเชื้อเอชไอวีที่ขึ้นทะเบียนการรักษาใน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ปี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2556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 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76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(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100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effectLst/>
                          <a:cs typeface="+mn-cs"/>
                        </a:rPr>
                        <a:t>จำนวนผู้ป่วยวัณโรคที่ขึ้นทะเบียนการรักษาในปี 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78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(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100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683798"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effectLst/>
                          <a:cs typeface="+mn-cs"/>
                        </a:rPr>
                        <a:t>1. ผู้ติดเชื้อเอชไอวีที่ขึ้นทะเบียนได้รับการตรวจคัด กรองวัณโรค (รายใหม่ </a:t>
                      </a:r>
                      <a:r>
                        <a:rPr lang="en-US" sz="1200" u="none" strike="noStrike" dirty="0">
                          <a:effectLst/>
                          <a:cs typeface="+mn-cs"/>
                        </a:rPr>
                        <a:t>CXR+</a:t>
                      </a:r>
                      <a:r>
                        <a:rPr lang="th-TH" sz="1200" u="none" strike="noStrike" dirty="0">
                          <a:effectLst/>
                          <a:cs typeface="+mn-cs"/>
                        </a:rPr>
                        <a:t>ซักประวัติทุกราย รายเก่าซักประวัติ ทุกครั้งที่มารพ.) 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8+64</a:t>
                      </a:r>
                    </a:p>
                    <a:p>
                      <a:pPr algn="l" fontAlgn="ctr"/>
                      <a:r>
                        <a:rPr lang="th-TH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(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94.74</a:t>
                      </a:r>
                      <a:r>
                        <a:rPr lang="th-TH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effectLst/>
                          <a:cs typeface="+mn-cs"/>
                        </a:rPr>
                        <a:t>จำนวนผู้ป่วยวัณโรคที่ขึ้นทะเบียนการรักษาในปีได้รับการตรวจเลือดคัดกรองเอชไอวี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75</a:t>
                      </a:r>
                    </a:p>
                    <a:p>
                      <a:pPr algn="l" fontAlgn="b"/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(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96.15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5586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>
                          <a:effectLst/>
                          <a:cs typeface="+mn-cs"/>
                        </a:rPr>
                        <a:t>2. ผู้ติดเชื้อเอชไอวีที่ขึ้นทะเบียนได้รับการตรวจคัด กรองวัณโรคพบป่วยวัณโรค </a:t>
                      </a:r>
                      <a:endParaRPr lang="th-TH" sz="1200" b="0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3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(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4.16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+mn-cs"/>
                        </a:rPr>
                        <a:t>TB/HIV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คน (%)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effectLst/>
                          <a:cs typeface="+mn-cs"/>
                        </a:rPr>
                        <a:t>จำนวนผู้ป่วยวัณโรคที่ขึ้นทะเบียนการรักษาพบผลเลือดเอชไอวี </a:t>
                      </a:r>
                      <a:r>
                        <a:rPr lang="en-US" sz="1200" u="none" strike="noStrike" dirty="0">
                          <a:effectLst/>
                          <a:cs typeface="+mn-cs"/>
                        </a:rPr>
                        <a:t>positive (</a:t>
                      </a:r>
                      <a:r>
                        <a:rPr lang="th-TH" sz="1200" u="none" strike="noStrike" dirty="0">
                          <a:effectLst/>
                          <a:cs typeface="+mn-cs"/>
                        </a:rPr>
                        <a:t>คิดร้อยละต่อผู้ป่วยทั้งหมด)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99748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จำนวนผู้ป่วยวัณโรคที่ขึ้นทะเบียนการรักษาพบผลเลือด</a:t>
                      </a:r>
                      <a:r>
                        <a:rPr lang="th-TH" sz="1200" u="none" strike="noStrike" dirty="0" err="1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เอช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ไอวี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positive 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ได้รับการตรวจ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CD4 (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คิดร้อยละต่อผู้ป่วย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HIV positive)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3</a:t>
                      </a:r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(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100</a:t>
                      </a:r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59974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จำนวนผู้ป่วยวัณโรคและเอชไอวี ได้รับยาต้านไวรัสตามเกณฑ์การรักษา(คิดต่อจำนวนผู้ป่วย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HIV positive)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3</a:t>
                      </a:r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(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100</a:t>
                      </a:r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68379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จำนวนผู้ป่วยวัณโรคและเอชไอวี ได้รับยาป้องกันโรคแทรกซ้อนตามแผนการรักษาตามเกณฑ์การรักษา (คิดต่อผู้ป่วยตามเกณฑ์ที่จะต้องรับยา </a:t>
                      </a:r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OI)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3</a:t>
                      </a:r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(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100</a:t>
                      </a:r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68379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ผู้ป่วยวัณโรคและเอชไอวีได้รับยาต้านไวรัสภายใน 2-8  อาทิตย์ตามเกณฑ์ประเทศ (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CD4&lt;50 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ภายใน 2 สัปดาห์,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CD4&gt; 50 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ภายใน 2-8 สัปดาห์ )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3</a:t>
                      </a:r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(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100</a:t>
                      </a:r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28024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จำนวนผู้ป่วยวัณโรคและเอชไอวี เสียชีวิตในปีที่ประเมิน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/>
                          <a:cs typeface="+mn-cs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45586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ค่ามัธยฐานระยะเวลาในการเริ่มยาต้านไวรัส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Median time(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วัน)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45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22793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Median CD4 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ของผู้ป่วยวัณโรคและเอชไอวี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106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062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การวัดผลและผลของการ</a:t>
            </a:r>
            <a:r>
              <a:rPr lang="th-TH" b="1" dirty="0" smtClean="0"/>
              <a:t>เปลี่ยนแปลง </a:t>
            </a:r>
            <a:br>
              <a:rPr lang="th-TH" b="1" dirty="0" smtClean="0"/>
            </a:br>
            <a:r>
              <a:rPr lang="th-TH" b="1" dirty="0" smtClean="0"/>
              <a:t>ถ้าทำได้ขอตัวเลข 3 ปีย้อนหลัง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6564928"/>
              </p:ext>
            </p:extLst>
          </p:nvPr>
        </p:nvGraphicFramePr>
        <p:xfrm>
          <a:off x="228600" y="1447803"/>
          <a:ext cx="8686800" cy="52478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3600"/>
                <a:gridCol w="520700"/>
                <a:gridCol w="2374900"/>
                <a:gridCol w="520700"/>
                <a:gridCol w="2527300"/>
                <a:gridCol w="609600"/>
              </a:tblGrid>
              <a:tr h="204664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1" u="none" strike="noStrike" dirty="0">
                          <a:effectLst/>
                          <a:cs typeface="+mn-cs"/>
                        </a:rPr>
                        <a:t>ฝั่ง </a:t>
                      </a:r>
                      <a:r>
                        <a:rPr lang="en-US" sz="1200" b="1" u="none" strike="noStrike" dirty="0">
                          <a:effectLst/>
                          <a:cs typeface="+mn-cs"/>
                        </a:rPr>
                        <a:t>HIV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1" u="none" strike="noStrike" dirty="0">
                          <a:effectLst/>
                          <a:cs typeface="+mn-cs"/>
                        </a:rPr>
                        <a:t>คน (%)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ฝั่ง </a:t>
                      </a:r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TB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คน (%)</a:t>
                      </a:r>
                      <a:endParaRPr lang="th-TH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227932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dirty="0">
                          <a:effectLst/>
                          <a:cs typeface="+mn-cs"/>
                        </a:rPr>
                        <a:t>จำนวนผู้ติดเชื้อเอชไอวีที่ขึ้นทะเบียนการรักษาใน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ปี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2557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 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83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(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100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effectLst/>
                          <a:cs typeface="+mn-cs"/>
                        </a:rPr>
                        <a:t>จำนวนผู้ป่วยวัณโรคที่ขึ้นทะเบียนการรักษาในปี 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2557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69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(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100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683798"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effectLst/>
                          <a:cs typeface="+mn-cs"/>
                        </a:rPr>
                        <a:t>1. ผู้ติดเชื้อเอชไอวีที่ขึ้นทะเบียนได้รับการตรวจคัด กรองวัณโรค (รายใหม่ </a:t>
                      </a:r>
                      <a:r>
                        <a:rPr lang="en-US" sz="1200" u="none" strike="noStrike" dirty="0">
                          <a:effectLst/>
                          <a:cs typeface="+mn-cs"/>
                        </a:rPr>
                        <a:t>CXR+</a:t>
                      </a:r>
                      <a:r>
                        <a:rPr lang="th-TH" sz="1200" u="none" strike="noStrike" dirty="0">
                          <a:effectLst/>
                          <a:cs typeface="+mn-cs"/>
                        </a:rPr>
                        <a:t>ซักประวัติทุกราย รายเก่าซักประวัติ ทุกครั้งที่มารพ.) 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7+72</a:t>
                      </a:r>
                    </a:p>
                    <a:p>
                      <a:pPr algn="l" fontAlgn="ctr"/>
                      <a:r>
                        <a:rPr lang="th-TH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(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95.18</a:t>
                      </a:r>
                      <a:r>
                        <a:rPr lang="th-TH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effectLst/>
                          <a:cs typeface="+mn-cs"/>
                        </a:rPr>
                        <a:t>จำนวนผู้ป่วยวัณโรคที่ขึ้นทะเบียนการรักษาในปีได้รับการตรวจเลือดคัดกรองเอชไอวี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67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(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97.1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5586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>
                          <a:effectLst/>
                          <a:cs typeface="+mn-cs"/>
                        </a:rPr>
                        <a:t>2. ผู้ติดเชื้อเอชไอวีที่ขึ้นทะเบียนได้รับการตรวจคัด กรองวัณโรคพบป่วยวัณโรค </a:t>
                      </a:r>
                      <a:endParaRPr lang="th-TH" sz="1200" b="0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2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(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2.53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+mn-cs"/>
                        </a:rPr>
                        <a:t>TB/HIV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คน (%)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effectLst/>
                          <a:cs typeface="+mn-cs"/>
                        </a:rPr>
                        <a:t>จำนวนผู้ป่วยวัณโรคที่ขึ้นทะเบียนการรักษาพบผลเลือดเอชไอวี </a:t>
                      </a:r>
                      <a:r>
                        <a:rPr lang="en-US" sz="1200" u="none" strike="noStrike" dirty="0">
                          <a:effectLst/>
                          <a:cs typeface="+mn-cs"/>
                        </a:rPr>
                        <a:t>positive (</a:t>
                      </a:r>
                      <a:r>
                        <a:rPr lang="th-TH" sz="1200" u="none" strike="noStrike" dirty="0">
                          <a:effectLst/>
                          <a:cs typeface="+mn-cs"/>
                        </a:rPr>
                        <a:t>คิดร้อยละต่อผู้ป่วยทั้งหมด)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99748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จำนวนผู้ป่วยวัณโรคที่ขึ้นทะเบียนการรักษาพบผลเลือด</a:t>
                      </a:r>
                      <a:r>
                        <a:rPr lang="th-TH" sz="1200" u="none" strike="noStrike" dirty="0" err="1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เอช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ไอวี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positive 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ได้รับการตรวจ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CD4 (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คิดร้อยละต่อผู้ป่วย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HIV positive)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2</a:t>
                      </a:r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(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100</a:t>
                      </a:r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59974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จำนวนผู้ป่วยวัณโรคและเอชไอวี ได้รับยาต้านไวรัสตามเกณฑ์การรักษา(คิดต่อจำนวนผู้ป่วย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HIV positive)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2</a:t>
                      </a:r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(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100</a:t>
                      </a:r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68379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จำนวนผู้ป่วยวัณโรคและเอชไอวี ได้รับยาป้องกันโรคแทรกซ้อนตามแผนการรักษาตามเกณฑ์การรักษา (คิดต่อผู้ป่วยตามเกณฑ์ที่จะต้องรับยา </a:t>
                      </a:r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OI)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2</a:t>
                      </a:r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(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100</a:t>
                      </a:r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68379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ผู้ป่วยวัณโรคและเอชไอวีได้รับยาต้านไวรัสภายใน 2-8  อาทิตย์ตามเกณฑ์ประเทศ (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CD4&lt;50 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ภายใน 2 สัปดาห์,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CD4&gt; 50 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ภายใน 2-8 สัปดาห์ )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2</a:t>
                      </a:r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(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100</a:t>
                      </a:r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28024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จำนวนผู้ป่วยวัณโรคและเอชไอวี เสียชีวิตในปีที่ประเมิน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/>
                          <a:cs typeface="+mn-cs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45586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ค่ามัธยฐานระยะเวลาในการเริ่มยาต้านไวรัส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Median time(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วัน)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10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22793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Median CD4 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ของผู้ป่วยวัณโรคและเอชไอวี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15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81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/>
              <a:t>การวัดผลและผลของการ</a:t>
            </a:r>
            <a:r>
              <a:rPr lang="th-TH" b="1" dirty="0" smtClean="0"/>
              <a:t>เปลี่ยนแปลง </a:t>
            </a:r>
            <a:br>
              <a:rPr lang="th-TH" b="1" dirty="0" smtClean="0"/>
            </a:br>
            <a:r>
              <a:rPr lang="th-TH" b="1" dirty="0" smtClean="0"/>
              <a:t>ถ้าทำได้ขอตัวเลข 3 ปีย้อนหลัง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2429248"/>
              </p:ext>
            </p:extLst>
          </p:nvPr>
        </p:nvGraphicFramePr>
        <p:xfrm>
          <a:off x="228600" y="1447803"/>
          <a:ext cx="8686800" cy="52478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3600"/>
                <a:gridCol w="520700"/>
                <a:gridCol w="2413000"/>
                <a:gridCol w="482600"/>
                <a:gridCol w="2527300"/>
                <a:gridCol w="609600"/>
              </a:tblGrid>
              <a:tr h="204664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1" u="none" strike="noStrike" dirty="0">
                          <a:effectLst/>
                          <a:cs typeface="+mn-cs"/>
                        </a:rPr>
                        <a:t>ฝั่ง </a:t>
                      </a:r>
                      <a:r>
                        <a:rPr lang="en-US" sz="1200" b="1" u="none" strike="noStrike" dirty="0">
                          <a:effectLst/>
                          <a:cs typeface="+mn-cs"/>
                        </a:rPr>
                        <a:t>HIV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1" u="none" strike="noStrike" dirty="0">
                          <a:effectLst/>
                          <a:cs typeface="+mn-cs"/>
                        </a:rPr>
                        <a:t>คน (%)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ฝั่ง </a:t>
                      </a:r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TB</a:t>
                      </a:r>
                      <a:endParaRPr lang="en-US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dirty="0">
                          <a:solidFill>
                            <a:schemeClr val="bg1"/>
                          </a:solidFill>
                          <a:effectLst/>
                          <a:cs typeface="+mn-cs"/>
                        </a:rPr>
                        <a:t>คน (%)</a:t>
                      </a:r>
                      <a:endParaRPr lang="th-TH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227932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dirty="0">
                          <a:effectLst/>
                          <a:cs typeface="+mn-cs"/>
                        </a:rPr>
                        <a:t>จำนวนผู้ติดเชื้อเอชไอวีที่ขึ้นทะเบียนการรักษาใน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ปี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2558 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(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1</a:t>
                      </a:r>
                      <a:r>
                        <a:rPr lang="th-TH" sz="1200" u="none" strike="noStrike" dirty="0" err="1" smtClean="0">
                          <a:effectLst/>
                          <a:cs typeface="+mn-cs"/>
                        </a:rPr>
                        <a:t>ตค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57-29</a:t>
                      </a:r>
                      <a:r>
                        <a:rPr lang="th-TH" sz="1200" u="none" strike="noStrike" dirty="0" err="1" smtClean="0">
                          <a:effectLst/>
                          <a:cs typeface="+mn-cs"/>
                        </a:rPr>
                        <a:t>พค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58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) 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90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(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100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effectLst/>
                          <a:cs typeface="+mn-cs"/>
                        </a:rPr>
                        <a:t>จำนวนผู้ป่วยวัณโรคที่ขึ้นทะเบียนการรักษาในปี 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2558</a:t>
                      </a:r>
                    </a:p>
                    <a:p>
                      <a:pPr algn="l" fontAlgn="ctr"/>
                      <a:r>
                        <a:rPr lang="th-TH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(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1</a:t>
                      </a:r>
                      <a:r>
                        <a:rPr lang="th-TH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ตค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57-29</a:t>
                      </a:r>
                      <a:r>
                        <a:rPr lang="th-TH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พค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58</a:t>
                      </a:r>
                      <a:r>
                        <a:rPr lang="th-TH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)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34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(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100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683798"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effectLst/>
                          <a:cs typeface="+mn-cs"/>
                        </a:rPr>
                        <a:t>1. ผู้ติดเชื้อเอชไอวีที่ขึ้นทะเบียนได้รับการตรวจคัด กรองวัณโรค (รายใหม่ </a:t>
                      </a:r>
                      <a:r>
                        <a:rPr lang="en-US" sz="1200" u="none" strike="noStrike" dirty="0">
                          <a:effectLst/>
                          <a:cs typeface="+mn-cs"/>
                        </a:rPr>
                        <a:t>CXR+</a:t>
                      </a:r>
                      <a:r>
                        <a:rPr lang="th-TH" sz="1200" u="none" strike="noStrike" dirty="0">
                          <a:effectLst/>
                          <a:cs typeface="+mn-cs"/>
                        </a:rPr>
                        <a:t>ซักประวัติทุกราย รายเก่าซักประวัติ ทุกครั้งที่มารพ.) 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4+77</a:t>
                      </a:r>
                    </a:p>
                    <a:p>
                      <a:pPr algn="l" fontAlgn="ctr"/>
                      <a:r>
                        <a:rPr lang="th-TH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(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90</a:t>
                      </a:r>
                      <a:r>
                        <a:rPr lang="th-TH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PSK"/>
                          <a:cs typeface="+mn-cs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effectLst/>
                          <a:cs typeface="+mn-cs"/>
                        </a:rPr>
                        <a:t>จำนวนผู้ป่วยวัณโรคที่ขึ้นทะเบียนการรักษาในปีได้รับการตรวจเลือดคัดกรองเอชไอวี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34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(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100</a:t>
                      </a:r>
                      <a:r>
                        <a:rPr lang="th-TH" sz="1200" u="none" strike="noStrike" dirty="0" smtClean="0">
                          <a:effectLst/>
                          <a:cs typeface="+mn-cs"/>
                        </a:rPr>
                        <a:t>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55866"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>
                          <a:effectLst/>
                          <a:cs typeface="+mn-cs"/>
                        </a:rPr>
                        <a:t>2. ผู้ติดเชื้อเอชไอวีที่ขึ้นทะเบียนได้รับการตรวจคัด กรองวัณโรคพบป่วยวัณโรค </a:t>
                      </a:r>
                      <a:endParaRPr lang="th-TH" sz="1200" b="0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+mn-cs"/>
                        </a:rPr>
                        <a:t>TB/HIV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คน (%)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effectLst/>
                          <a:cs typeface="+mn-cs"/>
                        </a:rPr>
                        <a:t>จำนวนผู้ป่วยวัณโรคที่ขึ้นทะเบียนการรักษาพบผลเลือดเอชไอวี </a:t>
                      </a:r>
                      <a:r>
                        <a:rPr lang="en-US" sz="1200" u="none" strike="noStrike" dirty="0">
                          <a:effectLst/>
                          <a:cs typeface="+mn-cs"/>
                        </a:rPr>
                        <a:t>positive (</a:t>
                      </a:r>
                      <a:r>
                        <a:rPr lang="th-TH" sz="1200" u="none" strike="noStrike" dirty="0">
                          <a:effectLst/>
                          <a:cs typeface="+mn-cs"/>
                        </a:rPr>
                        <a:t>คิดร้อยละต่อผู้ป่วยทั้งหมด)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effectLst/>
                          <a:cs typeface="+mn-cs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99748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59348" marR="6594" marT="659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จำนวนผู้ป่วยวัณโรคที่ขึ้นทะเบียนการรักษาพบผลเลือด</a:t>
                      </a:r>
                      <a:r>
                        <a:rPr lang="th-TH" sz="1200" u="none" strike="noStrike" dirty="0" err="1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เอช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ไอวี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positive 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ได้รับการตรวจ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CD4 (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คิดร้อยละต่อผู้ป่วย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HIV positive)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59974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จำนวนผู้ป่วยวัณโรคและเอชไอวี ได้รับยาต้านไวรัสตามเกณฑ์การรักษา(คิดต่อจำนวนผู้ป่วย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HIV positive)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68379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จำนวนผู้ป่วยวัณโรคและเอชไอวี ได้รับยาป้องกันโรคแทรกซ้อนตามแผนการรักษาตามเกณฑ์การรักษา (คิดต่อผู้ป่วยตามเกณฑ์ที่จะต้องรับยา </a:t>
                      </a:r>
                      <a:r>
                        <a:rPr lang="en-US" sz="1200" u="none" strike="noStrike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OI)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68379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ผู้ป่วยวัณโรคและเอชไอวีได้รับยาต้านไวรัสภายใน 2-8  อาทิตย์ตามเกณฑ์ประเทศ (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CD4&lt;50 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ภายใน 2 สัปดาห์,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CD4&gt; 50 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ภายใน 2-8 สัปดาห์ )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280245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จำนวนผู้ป่วยวัณโรคและเอชไอวี เสียชีวิตในปีที่ประเมิน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H SarabunPSK"/>
                          <a:cs typeface="+mn-cs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455866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ค่ามัธยฐานระยะเวลาในการเริ่มยาต้านไวรัส </a:t>
                      </a:r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Median time(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วัน)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  <a:tr h="227932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Median CD4 </a:t>
                      </a:r>
                      <a:r>
                        <a:rPr lang="th-TH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ของผู้ป่วยวัณโรคและเอชไอวี</a:t>
                      </a:r>
                      <a:endParaRPr lang="th-TH" sz="1200" b="0" i="0" u="none" strike="noStrike" dirty="0">
                        <a:solidFill>
                          <a:schemeClr val="tx1"/>
                        </a:solidFill>
                        <a:effectLst/>
                        <a:latin typeface="TH SarabunPSK"/>
                        <a:cs typeface="+mn-cs"/>
                      </a:endParaRPr>
                    </a:p>
                  </a:txBody>
                  <a:tcPr marL="6594" marR="6594" marT="659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 </a:t>
                      </a:r>
                      <a:r>
                        <a:rPr lang="en-US" sz="1200" u="none" strike="noStrike" dirty="0" smtClean="0">
                          <a:solidFill>
                            <a:schemeClr val="tx1"/>
                          </a:solidFill>
                          <a:effectLst/>
                          <a:cs typeface="+mn-cs"/>
                        </a:rPr>
                        <a:t>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+mn-cs"/>
                      </a:endParaRPr>
                    </a:p>
                  </a:txBody>
                  <a:tcPr marL="6594" marR="6594" marT="659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81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th-TH" b="1" dirty="0"/>
              <a:t>กระบวนการพัฒนาเพื่อให้ได้มาซึ่งคุณภาพ / กิจกรรมพัฒนา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ในปีงบประมาณ </a:t>
            </a:r>
            <a:r>
              <a:rPr lang="en-US" dirty="0" smtClean="0"/>
              <a:t>2556</a:t>
            </a:r>
            <a:r>
              <a:rPr lang="th-TH" dirty="0" smtClean="0"/>
              <a:t>เป็นต้นมา</a:t>
            </a:r>
            <a:r>
              <a:rPr lang="en-US" dirty="0" smtClean="0"/>
              <a:t> </a:t>
            </a:r>
            <a:r>
              <a:rPr lang="th-TH" dirty="0" smtClean="0"/>
              <a:t>ผู้ป่วยเริ่มได้รับยา </a:t>
            </a:r>
            <a:r>
              <a:rPr lang="en-US" dirty="0" smtClean="0"/>
              <a:t>ARV</a:t>
            </a:r>
            <a:endParaRPr lang="th-TH" dirty="0" smtClean="0"/>
          </a:p>
          <a:p>
            <a:r>
              <a:rPr lang="th-TH" dirty="0"/>
              <a:t>การให้ข้อมูลผู้ป่วยและญาติรวมทั้งการดูแลผู้ป่วย</a:t>
            </a:r>
            <a:r>
              <a:rPr lang="th-TH" dirty="0" err="1"/>
              <a:t>โดยสห</a:t>
            </a:r>
            <a:r>
              <a:rPr lang="th-TH" dirty="0"/>
              <a:t>วิชาชีพเช่นแพทย์ เภสัชกร เจ้าหน้าที่ </a:t>
            </a:r>
            <a:r>
              <a:rPr lang="en-US" dirty="0"/>
              <a:t>TB/ARV clinic </a:t>
            </a:r>
            <a:r>
              <a:rPr lang="th-TH" dirty="0"/>
              <a:t>เจ้าหน้าที่ โรงพยาบาลส่งเสริมสุขภาพตำบล มีผลดีต่อเฝ้าระวังภาวะแทรกซ้อนและการกลับมารับบริการเมื่อเกิดภาวะแทรกซ้อนจากการ</a:t>
            </a:r>
            <a:r>
              <a:rPr lang="th-TH" dirty="0" smtClean="0"/>
              <a:t>รักษา</a:t>
            </a:r>
          </a:p>
          <a:p>
            <a:r>
              <a:rPr lang="th-TH" dirty="0" smtClean="0"/>
              <a:t>ในปีงบประมาณ </a:t>
            </a:r>
            <a:r>
              <a:rPr lang="en-US" dirty="0" smtClean="0"/>
              <a:t>2557 </a:t>
            </a:r>
            <a:r>
              <a:rPr lang="th-TH" dirty="0" smtClean="0"/>
              <a:t>เป็นต้นมา เริ่มมีการให้คำปรึกษาเพื่อตรวจเลือดหาเชื้อ </a:t>
            </a:r>
            <a:r>
              <a:rPr lang="en-US" dirty="0" smtClean="0"/>
              <a:t>HIV </a:t>
            </a:r>
            <a:r>
              <a:rPr lang="th-TH" dirty="0" smtClean="0"/>
              <a:t>ในผู้ป่วย </a:t>
            </a:r>
            <a:r>
              <a:rPr lang="en-US" dirty="0" smtClean="0"/>
              <a:t>TB </a:t>
            </a:r>
            <a:r>
              <a:rPr lang="th-TH" dirty="0" smtClean="0"/>
              <a:t>และมีการคัดกรองหาเชื้อ </a:t>
            </a:r>
            <a:r>
              <a:rPr lang="en-US" dirty="0" smtClean="0"/>
              <a:t>TB</a:t>
            </a:r>
            <a:r>
              <a:rPr lang="th-TH" dirty="0" smtClean="0"/>
              <a:t>ในผู้ป่วยและผู้ติดเชื้อ</a:t>
            </a:r>
            <a:r>
              <a:rPr lang="en-US" dirty="0" smtClean="0"/>
              <a:t> HIV</a:t>
            </a:r>
            <a:endParaRPr lang="th-TH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7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1722</Words>
  <Application>Microsoft Office PowerPoint</Application>
  <PresentationFormat>นำเสนอทางหน้าจอ (4:3)</PresentationFormat>
  <Paragraphs>261</Paragraphs>
  <Slides>11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11</vt:i4>
      </vt:variant>
    </vt:vector>
  </HeadingPairs>
  <TitlesOfParts>
    <vt:vector size="12" baseType="lpstr">
      <vt:lpstr>Office Theme</vt:lpstr>
      <vt:lpstr>โรงพยาบาลยางชุมน้อย ขนาด 30 เตียง จังหวัด ศรีสะเกษ</vt:lpstr>
      <vt:lpstr>บริบท / ภาพรวม / สภาพปัญหา</vt:lpstr>
      <vt:lpstr>จำนวนผู้ป่วยTB/HIVปี 2541-2558</vt:lpstr>
      <vt:lpstr>จำนวนผู้ป่วยTB/HIVปี 2541-2558(ต่อ)</vt:lpstr>
      <vt:lpstr>การวัดผลและผลของการเปลี่ยนแปลง  ถ้าทำได้ขอตัวเลข 3 ปีย้อนหลัง</vt:lpstr>
      <vt:lpstr>การวัดผลและผลของการเปลี่ยนแปลง  ถ้าทำได้ขอตัวเลข 3 ปีย้อนหลัง</vt:lpstr>
      <vt:lpstr>การวัดผลและผลของการเปลี่ยนแปลง  ถ้าทำได้ขอตัวเลข 3 ปีย้อนหลัง</vt:lpstr>
      <vt:lpstr>การวัดผลและผลของการเปลี่ยนแปลง  ถ้าทำได้ขอตัวเลข 3 ปีย้อนหลัง</vt:lpstr>
      <vt:lpstr>กระบวนการพัฒนาเพื่อให้ได้มาซึ่งคุณภาพ / กิจกรรมพัฒนา</vt:lpstr>
      <vt:lpstr>บทเรียนที่ได้รับ</vt:lpstr>
      <vt:lpstr>ประเด็นการพัฒนาต่อเนื่อง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โรงพยาบาล</dc:title>
  <dc:creator>Akechittra Sukkul</dc:creator>
  <cp:lastModifiedBy>User</cp:lastModifiedBy>
  <cp:revision>28</cp:revision>
  <dcterms:created xsi:type="dcterms:W3CDTF">2015-05-07T05:00:35Z</dcterms:created>
  <dcterms:modified xsi:type="dcterms:W3CDTF">2015-05-31T08:34:52Z</dcterms:modified>
</cp:coreProperties>
</file>